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4630400" cy="8229600"/>
  <p:notesSz cx="8229600" cy="14630400"/>
  <p:embeddedFontLs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C3A35-A933-4557-A7CE-CCE07A00AE45}" v="12" dt="2024-12-03T17:09:40.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KARSH ANAND" userId="4392b5c1689b0ecc" providerId="LiveId" clId="{52FC3A35-A933-4557-A7CE-CCE07A00AE45}"/>
    <pc:docChg chg="modSld">
      <pc:chgData name="UTKARSH ANAND" userId="4392b5c1689b0ecc" providerId="LiveId" clId="{52FC3A35-A933-4557-A7CE-CCE07A00AE45}" dt="2024-12-03T17:10:20.772" v="31" actId="1076"/>
      <pc:docMkLst>
        <pc:docMk/>
      </pc:docMkLst>
      <pc:sldChg chg="addSp modSp mod">
        <pc:chgData name="UTKARSH ANAND" userId="4392b5c1689b0ecc" providerId="LiveId" clId="{52FC3A35-A933-4557-A7CE-CCE07A00AE45}" dt="2024-11-25T08:57:03.105" v="6" actId="1076"/>
        <pc:sldMkLst>
          <pc:docMk/>
          <pc:sldMk cId="0" sldId="257"/>
        </pc:sldMkLst>
        <pc:spChg chg="add mod">
          <ac:chgData name="UTKARSH ANAND" userId="4392b5c1689b0ecc" providerId="LiveId" clId="{52FC3A35-A933-4557-A7CE-CCE07A00AE45}" dt="2024-11-25T08:55:39.751" v="3" actId="1076"/>
          <ac:spMkLst>
            <pc:docMk/>
            <pc:sldMk cId="0" sldId="257"/>
            <ac:spMk id="5" creationId="{2C38AE31-B4F4-5E77-D140-5C7AB1E29263}"/>
          </ac:spMkLst>
        </pc:spChg>
        <pc:picChg chg="add mod">
          <ac:chgData name="UTKARSH ANAND" userId="4392b5c1689b0ecc" providerId="LiveId" clId="{52FC3A35-A933-4557-A7CE-CCE07A00AE45}" dt="2024-11-25T08:56:48.264" v="4" actId="931"/>
          <ac:picMkLst>
            <pc:docMk/>
            <pc:sldMk cId="0" sldId="257"/>
            <ac:picMk id="7" creationId="{CE34970B-6384-9D5A-A5C5-3C7B1195C812}"/>
          </ac:picMkLst>
        </pc:picChg>
        <pc:picChg chg="add mod">
          <ac:chgData name="UTKARSH ANAND" userId="4392b5c1689b0ecc" providerId="LiveId" clId="{52FC3A35-A933-4557-A7CE-CCE07A00AE45}" dt="2024-11-25T08:57:03.105" v="6" actId="1076"/>
          <ac:picMkLst>
            <pc:docMk/>
            <pc:sldMk cId="0" sldId="257"/>
            <ac:picMk id="9" creationId="{B23D22DE-5009-AC83-BCB3-8B18A317D2DE}"/>
          </ac:picMkLst>
        </pc:picChg>
      </pc:sldChg>
      <pc:sldChg chg="addSp modSp mod">
        <pc:chgData name="UTKARSH ANAND" userId="4392b5c1689b0ecc" providerId="LiveId" clId="{52FC3A35-A933-4557-A7CE-CCE07A00AE45}" dt="2024-12-03T17:06:10.759" v="26" actId="571"/>
        <pc:sldMkLst>
          <pc:docMk/>
          <pc:sldMk cId="0" sldId="258"/>
        </pc:sldMkLst>
        <pc:spChg chg="add">
          <ac:chgData name="UTKARSH ANAND" userId="4392b5c1689b0ecc" providerId="LiveId" clId="{52FC3A35-A933-4557-A7CE-CCE07A00AE45}" dt="2024-12-03T17:05:06.270" v="24"/>
          <ac:spMkLst>
            <pc:docMk/>
            <pc:sldMk cId="0" sldId="258"/>
            <ac:spMk id="2" creationId="{1D8F1919-8B09-9E26-09B0-6C2D674A81A4}"/>
          </ac:spMkLst>
        </pc:spChg>
        <pc:spChg chg="add">
          <ac:chgData name="UTKARSH ANAND" userId="4392b5c1689b0ecc" providerId="LiveId" clId="{52FC3A35-A933-4557-A7CE-CCE07A00AE45}" dt="2024-12-03T17:05:06.270" v="24"/>
          <ac:spMkLst>
            <pc:docMk/>
            <pc:sldMk cId="0" sldId="258"/>
            <ac:spMk id="24" creationId="{127B0966-D47A-8DA7-C971-D5ADB915E4C0}"/>
          </ac:spMkLst>
        </pc:spChg>
        <pc:spChg chg="add">
          <ac:chgData name="UTKARSH ANAND" userId="4392b5c1689b0ecc" providerId="LiveId" clId="{52FC3A35-A933-4557-A7CE-CCE07A00AE45}" dt="2024-12-03T17:05:06.270" v="24"/>
          <ac:spMkLst>
            <pc:docMk/>
            <pc:sldMk cId="0" sldId="258"/>
            <ac:spMk id="25" creationId="{2B57D76A-2502-5011-55A8-B17283E53E40}"/>
          </ac:spMkLst>
        </pc:spChg>
        <pc:spChg chg="add">
          <ac:chgData name="UTKARSH ANAND" userId="4392b5c1689b0ecc" providerId="LiveId" clId="{52FC3A35-A933-4557-A7CE-CCE07A00AE45}" dt="2024-12-03T17:05:06.270" v="24"/>
          <ac:spMkLst>
            <pc:docMk/>
            <pc:sldMk cId="0" sldId="258"/>
            <ac:spMk id="26" creationId="{C6A75166-DC87-C561-3314-3DA559B68C6E}"/>
          </ac:spMkLst>
        </pc:spChg>
        <pc:spChg chg="add">
          <ac:chgData name="UTKARSH ANAND" userId="4392b5c1689b0ecc" providerId="LiveId" clId="{52FC3A35-A933-4557-A7CE-CCE07A00AE45}" dt="2024-12-03T17:05:06.270" v="24"/>
          <ac:spMkLst>
            <pc:docMk/>
            <pc:sldMk cId="0" sldId="258"/>
            <ac:spMk id="27" creationId="{8F351449-EFC4-A612-526A-DD4A8255A3A9}"/>
          </ac:spMkLst>
        </pc:spChg>
        <pc:spChg chg="add">
          <ac:chgData name="UTKARSH ANAND" userId="4392b5c1689b0ecc" providerId="LiveId" clId="{52FC3A35-A933-4557-A7CE-CCE07A00AE45}" dt="2024-12-03T17:05:06.270" v="24"/>
          <ac:spMkLst>
            <pc:docMk/>
            <pc:sldMk cId="0" sldId="258"/>
            <ac:spMk id="28" creationId="{C24A65A1-5086-80F4-4CF8-BB700E31A743}"/>
          </ac:spMkLst>
        </pc:spChg>
        <pc:spChg chg="add">
          <ac:chgData name="UTKARSH ANAND" userId="4392b5c1689b0ecc" providerId="LiveId" clId="{52FC3A35-A933-4557-A7CE-CCE07A00AE45}" dt="2024-12-03T17:05:06.270" v="24"/>
          <ac:spMkLst>
            <pc:docMk/>
            <pc:sldMk cId="0" sldId="258"/>
            <ac:spMk id="29" creationId="{F7579EB9-2B33-5008-E927-9393C36D146A}"/>
          </ac:spMkLst>
        </pc:spChg>
        <pc:spChg chg="add">
          <ac:chgData name="UTKARSH ANAND" userId="4392b5c1689b0ecc" providerId="LiveId" clId="{52FC3A35-A933-4557-A7CE-CCE07A00AE45}" dt="2024-12-03T17:05:06.270" v="24"/>
          <ac:spMkLst>
            <pc:docMk/>
            <pc:sldMk cId="0" sldId="258"/>
            <ac:spMk id="30" creationId="{CC1FDB95-D672-1F92-4D29-B889CAD64E8D}"/>
          </ac:spMkLst>
        </pc:spChg>
        <pc:spChg chg="add">
          <ac:chgData name="UTKARSH ANAND" userId="4392b5c1689b0ecc" providerId="LiveId" clId="{52FC3A35-A933-4557-A7CE-CCE07A00AE45}" dt="2024-12-03T17:05:06.270" v="24"/>
          <ac:spMkLst>
            <pc:docMk/>
            <pc:sldMk cId="0" sldId="258"/>
            <ac:spMk id="31" creationId="{BBE7185A-79AE-B6F9-FC7A-B881EBE0F1B6}"/>
          </ac:spMkLst>
        </pc:spChg>
        <pc:spChg chg="add">
          <ac:chgData name="UTKARSH ANAND" userId="4392b5c1689b0ecc" providerId="LiveId" clId="{52FC3A35-A933-4557-A7CE-CCE07A00AE45}" dt="2024-12-03T17:05:06.270" v="24"/>
          <ac:spMkLst>
            <pc:docMk/>
            <pc:sldMk cId="0" sldId="258"/>
            <ac:spMk id="32" creationId="{6168EFD5-58C3-A81F-1694-062A65B78326}"/>
          </ac:spMkLst>
        </pc:spChg>
        <pc:spChg chg="add">
          <ac:chgData name="UTKARSH ANAND" userId="4392b5c1689b0ecc" providerId="LiveId" clId="{52FC3A35-A933-4557-A7CE-CCE07A00AE45}" dt="2024-12-03T17:05:06.270" v="24"/>
          <ac:spMkLst>
            <pc:docMk/>
            <pc:sldMk cId="0" sldId="258"/>
            <ac:spMk id="33" creationId="{862CAA29-81BF-2243-BA47-5523A0806375}"/>
          </ac:spMkLst>
        </pc:spChg>
        <pc:spChg chg="add mod">
          <ac:chgData name="UTKARSH ANAND" userId="4392b5c1689b0ecc" providerId="LiveId" clId="{52FC3A35-A933-4557-A7CE-CCE07A00AE45}" dt="2024-12-03T17:06:10.759" v="26" actId="571"/>
          <ac:spMkLst>
            <pc:docMk/>
            <pc:sldMk cId="0" sldId="258"/>
            <ac:spMk id="34" creationId="{1DD29F76-09EF-086E-E92B-0990236D7EC9}"/>
          </ac:spMkLst>
        </pc:spChg>
        <pc:spChg chg="add mod">
          <ac:chgData name="UTKARSH ANAND" userId="4392b5c1689b0ecc" providerId="LiveId" clId="{52FC3A35-A933-4557-A7CE-CCE07A00AE45}" dt="2024-12-03T17:06:10.759" v="26" actId="571"/>
          <ac:spMkLst>
            <pc:docMk/>
            <pc:sldMk cId="0" sldId="258"/>
            <ac:spMk id="35" creationId="{F83D6622-A45B-3815-B023-9CD9AB6E863B}"/>
          </ac:spMkLst>
        </pc:spChg>
        <pc:picChg chg="add mod">
          <ac:chgData name="UTKARSH ANAND" userId="4392b5c1689b0ecc" providerId="LiveId" clId="{52FC3A35-A933-4557-A7CE-CCE07A00AE45}" dt="2024-11-25T08:57:17.305" v="9" actId="1076"/>
          <ac:picMkLst>
            <pc:docMk/>
            <pc:sldMk cId="0" sldId="258"/>
            <ac:picMk id="23" creationId="{04AD49E5-6725-724D-DF63-A246BA3205B1}"/>
          </ac:picMkLst>
        </pc:picChg>
      </pc:sldChg>
      <pc:sldChg chg="addSp modSp mod">
        <pc:chgData name="UTKARSH ANAND" userId="4392b5c1689b0ecc" providerId="LiveId" clId="{52FC3A35-A933-4557-A7CE-CCE07A00AE45}" dt="2024-11-25T08:57:29.337" v="11" actId="1076"/>
        <pc:sldMkLst>
          <pc:docMk/>
          <pc:sldMk cId="0" sldId="259"/>
        </pc:sldMkLst>
        <pc:picChg chg="add mod">
          <ac:chgData name="UTKARSH ANAND" userId="4392b5c1689b0ecc" providerId="LiveId" clId="{52FC3A35-A933-4557-A7CE-CCE07A00AE45}" dt="2024-11-25T08:57:29.337" v="11" actId="1076"/>
          <ac:picMkLst>
            <pc:docMk/>
            <pc:sldMk cId="0" sldId="259"/>
            <ac:picMk id="17" creationId="{5EC38B9E-98FC-25C2-F3FC-ECEA449AB21D}"/>
          </ac:picMkLst>
        </pc:picChg>
      </pc:sldChg>
      <pc:sldChg chg="addSp modSp mod">
        <pc:chgData name="UTKARSH ANAND" userId="4392b5c1689b0ecc" providerId="LiveId" clId="{52FC3A35-A933-4557-A7CE-CCE07A00AE45}" dt="2024-11-25T08:57:38.625" v="13" actId="1076"/>
        <pc:sldMkLst>
          <pc:docMk/>
          <pc:sldMk cId="0" sldId="260"/>
        </pc:sldMkLst>
        <pc:picChg chg="add mod">
          <ac:chgData name="UTKARSH ANAND" userId="4392b5c1689b0ecc" providerId="LiveId" clId="{52FC3A35-A933-4557-A7CE-CCE07A00AE45}" dt="2024-11-25T08:57:38.625" v="13" actId="1076"/>
          <ac:picMkLst>
            <pc:docMk/>
            <pc:sldMk cId="0" sldId="260"/>
            <ac:picMk id="10" creationId="{AECF3CF7-068B-296D-FA73-2AF5D078F635}"/>
          </ac:picMkLst>
        </pc:picChg>
      </pc:sldChg>
      <pc:sldChg chg="addSp modSp mod">
        <pc:chgData name="UTKARSH ANAND" userId="4392b5c1689b0ecc" providerId="LiveId" clId="{52FC3A35-A933-4557-A7CE-CCE07A00AE45}" dt="2024-12-03T17:10:20.772" v="31" actId="1076"/>
        <pc:sldMkLst>
          <pc:docMk/>
          <pc:sldMk cId="0" sldId="261"/>
        </pc:sldMkLst>
        <pc:spChg chg="mod">
          <ac:chgData name="UTKARSH ANAND" userId="4392b5c1689b0ecc" providerId="LiveId" clId="{52FC3A35-A933-4557-A7CE-CCE07A00AE45}" dt="2024-12-03T17:10:20.772" v="31" actId="1076"/>
          <ac:spMkLst>
            <pc:docMk/>
            <pc:sldMk cId="0" sldId="261"/>
            <ac:spMk id="5" creationId="{00000000-0000-0000-0000-000000000000}"/>
          </ac:spMkLst>
        </pc:spChg>
        <pc:spChg chg="add mod">
          <ac:chgData name="UTKARSH ANAND" userId="4392b5c1689b0ecc" providerId="LiveId" clId="{52FC3A35-A933-4557-A7CE-CCE07A00AE45}" dt="2024-12-03T17:09:25.303" v="28" actId="571"/>
          <ac:spMkLst>
            <pc:docMk/>
            <pc:sldMk cId="0" sldId="261"/>
            <ac:spMk id="21" creationId="{C5115D4A-05C7-A4E6-C138-508BF412BA2F}"/>
          </ac:spMkLst>
        </pc:spChg>
        <pc:spChg chg="add mod">
          <ac:chgData name="UTKARSH ANAND" userId="4392b5c1689b0ecc" providerId="LiveId" clId="{52FC3A35-A933-4557-A7CE-CCE07A00AE45}" dt="2024-12-03T17:09:25.303" v="28" actId="571"/>
          <ac:spMkLst>
            <pc:docMk/>
            <pc:sldMk cId="0" sldId="261"/>
            <ac:spMk id="22" creationId="{E54C99F9-E76C-E251-D253-6108FDE9D827}"/>
          </ac:spMkLst>
        </pc:spChg>
        <pc:spChg chg="add mod">
          <ac:chgData name="UTKARSH ANAND" userId="4392b5c1689b0ecc" providerId="LiveId" clId="{52FC3A35-A933-4557-A7CE-CCE07A00AE45}" dt="2024-12-03T17:09:40.678" v="30" actId="571"/>
          <ac:spMkLst>
            <pc:docMk/>
            <pc:sldMk cId="0" sldId="261"/>
            <ac:spMk id="23" creationId="{C1A5F552-19C9-ED63-13DC-F9D22E5C9B48}"/>
          </ac:spMkLst>
        </pc:spChg>
      </pc:sldChg>
      <pc:sldChg chg="addSp modSp mod">
        <pc:chgData name="UTKARSH ANAND" userId="4392b5c1689b0ecc" providerId="LiveId" clId="{52FC3A35-A933-4557-A7CE-CCE07A00AE45}" dt="2024-11-25T08:58:06.492" v="16" actId="14100"/>
        <pc:sldMkLst>
          <pc:docMk/>
          <pc:sldMk cId="0" sldId="263"/>
        </pc:sldMkLst>
        <pc:picChg chg="add mod">
          <ac:chgData name="UTKARSH ANAND" userId="4392b5c1689b0ecc" providerId="LiveId" clId="{52FC3A35-A933-4557-A7CE-CCE07A00AE45}" dt="2024-11-25T08:58:06.492" v="16" actId="14100"/>
          <ac:picMkLst>
            <pc:docMk/>
            <pc:sldMk cId="0" sldId="263"/>
            <ac:picMk id="14" creationId="{B583209B-DB79-725C-3C1B-4E20B9797518}"/>
          </ac:picMkLst>
        </pc:picChg>
      </pc:sldChg>
      <pc:sldChg chg="addSp modSp mod">
        <pc:chgData name="UTKARSH ANAND" userId="4392b5c1689b0ecc" providerId="LiveId" clId="{52FC3A35-A933-4557-A7CE-CCE07A00AE45}" dt="2024-11-25T08:58:18.830" v="18" actId="1076"/>
        <pc:sldMkLst>
          <pc:docMk/>
          <pc:sldMk cId="0" sldId="265"/>
        </pc:sldMkLst>
        <pc:picChg chg="add mod">
          <ac:chgData name="UTKARSH ANAND" userId="4392b5c1689b0ecc" providerId="LiveId" clId="{52FC3A35-A933-4557-A7CE-CCE07A00AE45}" dt="2024-11-25T08:58:18.830" v="18" actId="1076"/>
          <ac:picMkLst>
            <pc:docMk/>
            <pc:sldMk cId="0" sldId="265"/>
            <ac:picMk id="11" creationId="{4B72E524-CEE6-F52B-AC89-7BFFCD33F8BA}"/>
          </ac:picMkLst>
        </pc:picChg>
      </pc:sldChg>
      <pc:sldChg chg="addSp modSp mod">
        <pc:chgData name="UTKARSH ANAND" userId="4392b5c1689b0ecc" providerId="LiveId" clId="{52FC3A35-A933-4557-A7CE-CCE07A00AE45}" dt="2024-11-25T08:58:46.135" v="23" actId="1076"/>
        <pc:sldMkLst>
          <pc:docMk/>
          <pc:sldMk cId="2722581272" sldId="266"/>
        </pc:sldMkLst>
        <pc:picChg chg="add mod">
          <ac:chgData name="UTKARSH ANAND" userId="4392b5c1689b0ecc" providerId="LiveId" clId="{52FC3A35-A933-4557-A7CE-CCE07A00AE45}" dt="2024-11-25T08:58:46.135" v="23" actId="1076"/>
          <ac:picMkLst>
            <pc:docMk/>
            <pc:sldMk cId="2722581272" sldId="266"/>
            <ac:picMk id="4" creationId="{90504AF0-4F92-D9B4-4562-CBE9D4A06E33}"/>
          </ac:picMkLst>
        </pc:picChg>
      </pc:sldChg>
      <pc:sldChg chg="addSp modSp mod">
        <pc:chgData name="UTKARSH ANAND" userId="4392b5c1689b0ecc" providerId="LiveId" clId="{52FC3A35-A933-4557-A7CE-CCE07A00AE45}" dt="2024-11-25T08:58:35.289" v="21" actId="1076"/>
        <pc:sldMkLst>
          <pc:docMk/>
          <pc:sldMk cId="2786380517" sldId="267"/>
        </pc:sldMkLst>
        <pc:picChg chg="add mod">
          <ac:chgData name="UTKARSH ANAND" userId="4392b5c1689b0ecc" providerId="LiveId" clId="{52FC3A35-A933-4557-A7CE-CCE07A00AE45}" dt="2024-11-25T08:58:35.289" v="21" actId="1076"/>
          <ac:picMkLst>
            <pc:docMk/>
            <pc:sldMk cId="2786380517" sldId="267"/>
            <ac:picMk id="6" creationId="{5F3D3716-39FC-FF4C-2ABB-F01A9CC0AD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17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C0D2-F841-EE82-68D9-90BDF1653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99D09-D5F6-504F-565B-C62338AFB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D33E8-225D-4E8D-7575-066D63547E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FE32D-0443-C45C-1CA9-21E2BF46DF8C}"/>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3372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657344"/>
            <a:ext cx="7556421" cy="4108133"/>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Comparative Analysis of Service Costs in the Telecom Sector</a:t>
            </a:r>
            <a:endParaRPr lang="en-US" sz="6450" dirty="0"/>
          </a:p>
        </p:txBody>
      </p:sp>
      <p:sp>
        <p:nvSpPr>
          <p:cNvPr id="4" name="Text 1"/>
          <p:cNvSpPr/>
          <p:nvPr/>
        </p:nvSpPr>
        <p:spPr>
          <a:xfrm>
            <a:off x="793790" y="510563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telecom industry is undergoing rapid change, driven by the increasing demand for digital communications and data usage. This report analyzes the service costs of key players in the Indian telecom sector, including Jio, Airtel, and Vodafone, examining their cost structures, pricing strategies, and innovation initiatives.</a:t>
            </a:r>
            <a:endParaRPr lang="en-US" sz="1750" dirty="0"/>
          </a:p>
        </p:txBody>
      </p:sp>
      <p:sp>
        <p:nvSpPr>
          <p:cNvPr id="5" name="Shape 2"/>
          <p:cNvSpPr/>
          <p:nvPr/>
        </p:nvSpPr>
        <p:spPr>
          <a:xfrm>
            <a:off x="2794713" y="7373659"/>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7175302"/>
            <a:ext cx="2037755"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9" name="AutoShape 2" descr="Telecom stock jumps after company to reduce contingent liabilities by  ₹3,704 Cr">
            <a:extLst>
              <a:ext uri="{FF2B5EF4-FFF2-40B4-BE49-F238E27FC236}">
                <a16:creationId xmlns:a16="http://schemas.microsoft.com/office/drawing/2014/main" id="{5D5D4941-4929-DD02-4E75-867AA5D6F14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Telecom stock jumps after company to reduce contingent liabilities by  ₹3,704 Cr">
            <a:extLst>
              <a:ext uri="{FF2B5EF4-FFF2-40B4-BE49-F238E27FC236}">
                <a16:creationId xmlns:a16="http://schemas.microsoft.com/office/drawing/2014/main" id="{040E3F3D-3DA4-1460-3FA7-398B3E58B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712" y="-258183"/>
            <a:ext cx="6081563" cy="8487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9327"/>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Financial Ratios and Profitability</a:t>
            </a:r>
            <a:endParaRPr lang="en-US" sz="4650" dirty="0"/>
          </a:p>
        </p:txBody>
      </p:sp>
      <p:pic>
        <p:nvPicPr>
          <p:cNvPr id="4" name="Image 1" descr="preencoded.png"/>
          <p:cNvPicPr>
            <a:picLocks noChangeAspect="1"/>
          </p:cNvPicPr>
          <p:nvPr/>
        </p:nvPicPr>
        <p:blipFill>
          <a:blip r:embed="rId4"/>
          <a:stretch>
            <a:fillRect/>
          </a:stretch>
        </p:blipFill>
        <p:spPr>
          <a:xfrm>
            <a:off x="6280190" y="3108008"/>
            <a:ext cx="566976" cy="566976"/>
          </a:xfrm>
          <a:prstGeom prst="rect">
            <a:avLst/>
          </a:prstGeom>
        </p:spPr>
      </p:pic>
      <p:sp>
        <p:nvSpPr>
          <p:cNvPr id="5" name="Text 1"/>
          <p:cNvSpPr/>
          <p:nvPr/>
        </p:nvSpPr>
        <p:spPr>
          <a:xfrm>
            <a:off x="6280190" y="390179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ARPU</a:t>
            </a:r>
            <a:endParaRPr lang="en-US" sz="2300" dirty="0"/>
          </a:p>
        </p:txBody>
      </p:sp>
      <p:sp>
        <p:nvSpPr>
          <p:cNvPr id="6" name="Text 2"/>
          <p:cNvSpPr/>
          <p:nvPr/>
        </p:nvSpPr>
        <p:spPr>
          <a:xfrm>
            <a:off x="6280190" y="4409956"/>
            <a:ext cx="3608070"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Jio and Airtel have similar ARPU, ranging from ₹180 to ₹210, indicating they are able to earn more per customer. Vodafone has a lower ARPU of ₹125 to ₹150, suggesting it earns less per user.</a:t>
            </a:r>
            <a:endParaRPr lang="en-US" sz="1750" dirty="0"/>
          </a:p>
        </p:txBody>
      </p:sp>
      <p:pic>
        <p:nvPicPr>
          <p:cNvPr id="7" name="Image 2" descr="preencoded.png"/>
          <p:cNvPicPr>
            <a:picLocks noChangeAspect="1"/>
          </p:cNvPicPr>
          <p:nvPr/>
        </p:nvPicPr>
        <p:blipFill>
          <a:blip r:embed="rId5"/>
          <a:stretch>
            <a:fillRect/>
          </a:stretch>
        </p:blipFill>
        <p:spPr>
          <a:xfrm>
            <a:off x="10228421" y="3108008"/>
            <a:ext cx="566976" cy="566976"/>
          </a:xfrm>
          <a:prstGeom prst="rect">
            <a:avLst/>
          </a:prstGeom>
        </p:spPr>
      </p:pic>
      <p:sp>
        <p:nvSpPr>
          <p:cNvPr id="8" name="Text 3"/>
          <p:cNvSpPr/>
          <p:nvPr/>
        </p:nvSpPr>
        <p:spPr>
          <a:xfrm>
            <a:off x="10228421" y="390179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EBITDA Margins</a:t>
            </a:r>
            <a:endParaRPr lang="en-US" sz="2300" dirty="0"/>
          </a:p>
        </p:txBody>
      </p:sp>
      <p:sp>
        <p:nvSpPr>
          <p:cNvPr id="9" name="Text 4"/>
          <p:cNvSpPr/>
          <p:nvPr/>
        </p:nvSpPr>
        <p:spPr>
          <a:xfrm>
            <a:off x="10228421" y="4409956"/>
            <a:ext cx="3608189"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Jio has the highest EBITDA margin at 42%, reflecting its strong profitability and efficient cost management. Airtel has a 39% margin, while Vodafone has the lowest at 28%.</a:t>
            </a:r>
            <a:endParaRPr lang="en-US" sz="1750" dirty="0"/>
          </a:p>
        </p:txBody>
      </p:sp>
      <p:pic>
        <p:nvPicPr>
          <p:cNvPr id="11" name="Picture 10">
            <a:extLst>
              <a:ext uri="{FF2B5EF4-FFF2-40B4-BE49-F238E27FC236}">
                <a16:creationId xmlns:a16="http://schemas.microsoft.com/office/drawing/2014/main" id="{4B72E524-CEE6-F52B-AC89-7BFFCD33F8BA}"/>
              </a:ext>
            </a:extLst>
          </p:cNvPr>
          <p:cNvPicPr>
            <a:picLocks noChangeAspect="1"/>
          </p:cNvPicPr>
          <p:nvPr/>
        </p:nvPicPr>
        <p:blipFill>
          <a:blip r:embed="rId6"/>
          <a:stretch>
            <a:fillRect/>
          </a:stretch>
        </p:blipFill>
        <p:spPr>
          <a:xfrm>
            <a:off x="10949326" y="7557333"/>
            <a:ext cx="3591426" cy="609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3B44-5CFA-CAD0-8A2E-8EB1134D887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FFB2760-C8D1-4902-3B56-2D5DBC45E0E7}"/>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F648EE73-1630-309F-2B06-9ADCA1B36538}"/>
              </a:ext>
            </a:extLst>
          </p:cNvPr>
          <p:cNvSpPr/>
          <p:nvPr/>
        </p:nvSpPr>
        <p:spPr>
          <a:xfrm>
            <a:off x="481818" y="3262452"/>
            <a:ext cx="11921749"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rPr>
              <a:t>Conclusion and Recommendations</a:t>
            </a:r>
            <a:endParaRPr lang="en-US" sz="4650" dirty="0"/>
          </a:p>
        </p:txBody>
      </p:sp>
      <p:sp>
        <p:nvSpPr>
          <p:cNvPr id="4" name="Text 1">
            <a:extLst>
              <a:ext uri="{FF2B5EF4-FFF2-40B4-BE49-F238E27FC236}">
                <a16:creationId xmlns:a16="http://schemas.microsoft.com/office/drawing/2014/main" id="{D7A02363-57DF-FCED-259B-E03F89325553}"/>
              </a:ext>
            </a:extLst>
          </p:cNvPr>
          <p:cNvSpPr/>
          <p:nvPr/>
        </p:nvSpPr>
        <p:spPr>
          <a:xfrm>
            <a:off x="793789" y="4433929"/>
            <a:ext cx="13042821" cy="3333092"/>
          </a:xfrm>
          <a:prstGeom prst="rect">
            <a:avLst/>
          </a:prstGeom>
          <a:noFill/>
          <a:ln/>
        </p:spPr>
        <p:txBody>
          <a:bodyPr wrap="square" lIns="0" tIns="0" rIns="0" bIns="0" rtlCol="0" anchor="t"/>
          <a:lstStyle/>
          <a:p>
            <a:r>
              <a:rPr lang="en-US" sz="1750" dirty="0">
                <a:latin typeface="Inter" panose="020B0604020202020204" charset="0"/>
                <a:ea typeface="Inter" panose="020B0604020202020204" charset="0"/>
              </a:rPr>
              <a:t>The analysis of service costs among Jio, Airtel, and Vodafone reveals distinct financial strategies, operational efficiencies, and competitive positions. Jio leads with a large subscriber base, affordable pricing, and significant investments in 5G and AI, but faces challenges in managing fixed costs and regulatory compliance. Airtel maintains a strong position with balanced plans, robust ARPU, and strategic bets on IoT and cloud platforms, but also faces regulatory expenses. Vodafone has the lowest operational outlays but struggles with a smaller customer base, lower ARPU, and intense competition in the premium segment.</a:t>
            </a:r>
          </a:p>
          <a:p>
            <a:r>
              <a:rPr lang="en-US" sz="1750" dirty="0">
                <a:latin typeface="Inter" panose="020B0604020202020204" charset="0"/>
                <a:ea typeface="Inter" panose="020B0604020202020204" charset="0"/>
              </a:rPr>
              <a:t>Recommendations include: Jio should continue leveraging technology to improve customer experience and operational efficiency while exploring cost reduction strategies. Airtel should maintain balance in its plans while ensuring high service quality and investing further in emerging technologies. Vodafone should focus on increasing market share through unique attributes and flexible pricing strategies, addressing competitive challenges in the data segment by offering content and services to attract high-end users. All companies should prioritize technology integration, customer-centric approaches, and operational efficiency to navigate the complex telecom landscape.</a:t>
            </a:r>
          </a:p>
          <a:p>
            <a:pPr marL="0" indent="0">
              <a:lnSpc>
                <a:spcPts val="2850"/>
              </a:lnSpc>
              <a:buNone/>
            </a:pPr>
            <a:endParaRPr lang="en-US" sz="1750" dirty="0"/>
          </a:p>
        </p:txBody>
      </p:sp>
      <p:pic>
        <p:nvPicPr>
          <p:cNvPr id="6" name="Picture 5">
            <a:extLst>
              <a:ext uri="{FF2B5EF4-FFF2-40B4-BE49-F238E27FC236}">
                <a16:creationId xmlns:a16="http://schemas.microsoft.com/office/drawing/2014/main" id="{5F3D3716-39FC-FF4C-2ABB-F01A9CC0AD13}"/>
              </a:ext>
            </a:extLst>
          </p:cNvPr>
          <p:cNvPicPr>
            <a:picLocks noChangeAspect="1"/>
          </p:cNvPicPr>
          <p:nvPr/>
        </p:nvPicPr>
        <p:blipFill>
          <a:blip r:embed="rId4"/>
          <a:stretch>
            <a:fillRect/>
          </a:stretch>
        </p:blipFill>
        <p:spPr>
          <a:xfrm>
            <a:off x="11038974" y="7619915"/>
            <a:ext cx="3591426" cy="609685"/>
          </a:xfrm>
          <a:prstGeom prst="rect">
            <a:avLst/>
          </a:prstGeom>
        </p:spPr>
      </p:pic>
    </p:spTree>
    <p:extLst>
      <p:ext uri="{BB962C8B-B14F-4D97-AF65-F5344CB8AC3E}">
        <p14:creationId xmlns:p14="http://schemas.microsoft.com/office/powerpoint/2010/main" val="2786380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45C861-C96F-49D1-6D91-92032DF3FF5C}"/>
              </a:ext>
            </a:extLst>
          </p:cNvPr>
          <p:cNvSpPr txBox="1"/>
          <p:nvPr/>
        </p:nvSpPr>
        <p:spPr>
          <a:xfrm>
            <a:off x="4668818" y="3514635"/>
            <a:ext cx="5292763" cy="1200329"/>
          </a:xfrm>
          <a:prstGeom prst="rect">
            <a:avLst/>
          </a:prstGeom>
          <a:noFill/>
        </p:spPr>
        <p:txBody>
          <a:bodyPr wrap="square">
            <a:spAutoFit/>
          </a:bodyPr>
          <a:lstStyle/>
          <a:p>
            <a:r>
              <a:rPr lang="en-US" sz="7200" b="1" dirty="0">
                <a:latin typeface="Petrona Bold"/>
              </a:rPr>
              <a:t>Thank You</a:t>
            </a:r>
          </a:p>
        </p:txBody>
      </p:sp>
      <p:pic>
        <p:nvPicPr>
          <p:cNvPr id="4" name="Picture 3">
            <a:extLst>
              <a:ext uri="{FF2B5EF4-FFF2-40B4-BE49-F238E27FC236}">
                <a16:creationId xmlns:a16="http://schemas.microsoft.com/office/drawing/2014/main" id="{90504AF0-4F92-D9B4-4562-CBE9D4A06E33}"/>
              </a:ext>
            </a:extLst>
          </p:cNvPr>
          <p:cNvPicPr>
            <a:picLocks noChangeAspect="1"/>
          </p:cNvPicPr>
          <p:nvPr/>
        </p:nvPicPr>
        <p:blipFill>
          <a:blip r:embed="rId2"/>
          <a:stretch>
            <a:fillRect/>
          </a:stretch>
        </p:blipFill>
        <p:spPr>
          <a:xfrm>
            <a:off x="11038974" y="7619915"/>
            <a:ext cx="3591426" cy="609685"/>
          </a:xfrm>
          <a:prstGeom prst="rect">
            <a:avLst/>
          </a:prstGeom>
        </p:spPr>
      </p:pic>
    </p:spTree>
    <p:extLst>
      <p:ext uri="{BB962C8B-B14F-4D97-AF65-F5344CB8AC3E}">
        <p14:creationId xmlns:p14="http://schemas.microsoft.com/office/powerpoint/2010/main" val="272258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4579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Methodology</a:t>
            </a:r>
            <a:endParaRPr lang="en-US" sz="4650" dirty="0"/>
          </a:p>
        </p:txBody>
      </p:sp>
      <p:sp>
        <p:nvSpPr>
          <p:cNvPr id="4" name="Text 1"/>
          <p:cNvSpPr/>
          <p:nvPr/>
        </p:nvSpPr>
        <p:spPr>
          <a:xfrm>
            <a:off x="793790" y="553021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report provides a comprehensive analysis of how leading telecom firms structure their service costs, from large investments in networks to daily operational expenses. It aims to explain the company strategies that determine whether a firm will have high or low costs and how these are passed along to users.</a:t>
            </a:r>
            <a:endParaRPr lang="en-US" sz="1750" dirty="0"/>
          </a:p>
        </p:txBody>
      </p:sp>
      <p:sp>
        <p:nvSpPr>
          <p:cNvPr id="5" name="Text 3">
            <a:extLst>
              <a:ext uri="{FF2B5EF4-FFF2-40B4-BE49-F238E27FC236}">
                <a16:creationId xmlns:a16="http://schemas.microsoft.com/office/drawing/2014/main" id="{2C38AE31-B4F4-5E77-D140-5C7AB1E29263}"/>
              </a:ext>
            </a:extLst>
          </p:cNvPr>
          <p:cNvSpPr/>
          <p:nvPr/>
        </p:nvSpPr>
        <p:spPr>
          <a:xfrm>
            <a:off x="12592645" y="7831856"/>
            <a:ext cx="2037755"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9" name="Picture 8">
            <a:extLst>
              <a:ext uri="{FF2B5EF4-FFF2-40B4-BE49-F238E27FC236}">
                <a16:creationId xmlns:a16="http://schemas.microsoft.com/office/drawing/2014/main" id="{B23D22DE-5009-AC83-BCB3-8B18A317D2DE}"/>
              </a:ext>
            </a:extLst>
          </p:cNvPr>
          <p:cNvPicPr>
            <a:picLocks noChangeAspect="1"/>
          </p:cNvPicPr>
          <p:nvPr/>
        </p:nvPicPr>
        <p:blipFill>
          <a:blip r:embed="rId4"/>
          <a:stretch>
            <a:fillRect/>
          </a:stretch>
        </p:blipFill>
        <p:spPr>
          <a:xfrm>
            <a:off x="11038974" y="7527013"/>
            <a:ext cx="3591426" cy="609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229439"/>
            <a:ext cx="6383536"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Cost Structure Analysis</a:t>
            </a:r>
            <a:endParaRPr lang="en-US" sz="4650" dirty="0"/>
          </a:p>
        </p:txBody>
      </p:sp>
      <p:sp>
        <p:nvSpPr>
          <p:cNvPr id="4" name="Shape 1"/>
          <p:cNvSpPr/>
          <p:nvPr/>
        </p:nvSpPr>
        <p:spPr>
          <a:xfrm>
            <a:off x="6280190" y="2313861"/>
            <a:ext cx="7556421" cy="2979420"/>
          </a:xfrm>
          <a:prstGeom prst="roundRect">
            <a:avLst>
              <a:gd name="adj" fmla="val 3198"/>
            </a:avLst>
          </a:prstGeom>
          <a:noFill/>
          <a:ln w="7620">
            <a:solidFill>
              <a:srgbClr val="000000">
                <a:alpha val="8000"/>
              </a:srgbClr>
            </a:solidFill>
            <a:prstDash val="solid"/>
          </a:ln>
        </p:spPr>
      </p:sp>
      <p:sp>
        <p:nvSpPr>
          <p:cNvPr id="5" name="Shape 2"/>
          <p:cNvSpPr/>
          <p:nvPr/>
        </p:nvSpPr>
        <p:spPr>
          <a:xfrm>
            <a:off x="6287810" y="2321481"/>
            <a:ext cx="7540347" cy="1013222"/>
          </a:xfrm>
          <a:prstGeom prst="rect">
            <a:avLst/>
          </a:prstGeom>
          <a:solidFill>
            <a:srgbClr val="FFFFFF">
              <a:alpha val="4000"/>
            </a:srgbClr>
          </a:solidFill>
          <a:ln/>
        </p:spPr>
      </p:sp>
      <p:sp>
        <p:nvSpPr>
          <p:cNvPr id="6" name="Text 3"/>
          <p:cNvSpPr/>
          <p:nvPr/>
        </p:nvSpPr>
        <p:spPr>
          <a:xfrm>
            <a:off x="6515457" y="246518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Company</a:t>
            </a:r>
            <a:endParaRPr lang="en-US" sz="1750" dirty="0"/>
          </a:p>
        </p:txBody>
      </p:sp>
      <p:sp>
        <p:nvSpPr>
          <p:cNvPr id="7" name="Text 4"/>
          <p:cNvSpPr/>
          <p:nvPr/>
        </p:nvSpPr>
        <p:spPr>
          <a:xfrm>
            <a:off x="9032438" y="2465189"/>
            <a:ext cx="2051923"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Fixed Costs (% of Total Costs)</a:t>
            </a:r>
            <a:endParaRPr lang="en-US" sz="1750" dirty="0"/>
          </a:p>
        </p:txBody>
      </p:sp>
      <p:sp>
        <p:nvSpPr>
          <p:cNvPr id="8" name="Text 5"/>
          <p:cNvSpPr/>
          <p:nvPr/>
        </p:nvSpPr>
        <p:spPr>
          <a:xfrm>
            <a:off x="11545610" y="2465189"/>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Variable Costs (% of Total Costs)</a:t>
            </a:r>
            <a:endParaRPr lang="en-US" sz="1750" dirty="0"/>
          </a:p>
        </p:txBody>
      </p:sp>
      <p:sp>
        <p:nvSpPr>
          <p:cNvPr id="9" name="Shape 6"/>
          <p:cNvSpPr/>
          <p:nvPr/>
        </p:nvSpPr>
        <p:spPr>
          <a:xfrm>
            <a:off x="6287810" y="3334703"/>
            <a:ext cx="7540347" cy="650319"/>
          </a:xfrm>
          <a:prstGeom prst="rect">
            <a:avLst/>
          </a:prstGeom>
          <a:solidFill>
            <a:srgbClr val="000000">
              <a:alpha val="4000"/>
            </a:srgbClr>
          </a:solidFill>
          <a:ln/>
        </p:spPr>
      </p:sp>
      <p:sp>
        <p:nvSpPr>
          <p:cNvPr id="10" name="Text 7"/>
          <p:cNvSpPr/>
          <p:nvPr/>
        </p:nvSpPr>
        <p:spPr>
          <a:xfrm>
            <a:off x="6515457" y="3478411"/>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a:t>
            </a:r>
            <a:endParaRPr lang="en-US" sz="1750" dirty="0"/>
          </a:p>
        </p:txBody>
      </p:sp>
      <p:sp>
        <p:nvSpPr>
          <p:cNvPr id="11" name="Text 8"/>
          <p:cNvSpPr/>
          <p:nvPr/>
        </p:nvSpPr>
        <p:spPr>
          <a:xfrm>
            <a:off x="9032438" y="3478411"/>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70%</a:t>
            </a:r>
            <a:endParaRPr lang="en-US" sz="1750" dirty="0"/>
          </a:p>
        </p:txBody>
      </p:sp>
      <p:sp>
        <p:nvSpPr>
          <p:cNvPr id="12" name="Text 9"/>
          <p:cNvSpPr/>
          <p:nvPr/>
        </p:nvSpPr>
        <p:spPr>
          <a:xfrm>
            <a:off x="11545610" y="3478411"/>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30%</a:t>
            </a:r>
            <a:endParaRPr lang="en-US" sz="1750" dirty="0"/>
          </a:p>
        </p:txBody>
      </p:sp>
      <p:sp>
        <p:nvSpPr>
          <p:cNvPr id="13" name="Shape 10"/>
          <p:cNvSpPr/>
          <p:nvPr/>
        </p:nvSpPr>
        <p:spPr>
          <a:xfrm>
            <a:off x="6287810" y="3985022"/>
            <a:ext cx="7540347" cy="650319"/>
          </a:xfrm>
          <a:prstGeom prst="rect">
            <a:avLst/>
          </a:prstGeom>
          <a:solidFill>
            <a:srgbClr val="FFFFFF">
              <a:alpha val="4000"/>
            </a:srgbClr>
          </a:solidFill>
          <a:ln/>
        </p:spPr>
      </p:sp>
      <p:sp>
        <p:nvSpPr>
          <p:cNvPr id="14" name="Text 11"/>
          <p:cNvSpPr/>
          <p:nvPr/>
        </p:nvSpPr>
        <p:spPr>
          <a:xfrm>
            <a:off x="6515457" y="41287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Airtel</a:t>
            </a:r>
            <a:endParaRPr lang="en-US" sz="1750" dirty="0"/>
          </a:p>
        </p:txBody>
      </p:sp>
      <p:sp>
        <p:nvSpPr>
          <p:cNvPr id="15" name="Text 12"/>
          <p:cNvSpPr/>
          <p:nvPr/>
        </p:nvSpPr>
        <p:spPr>
          <a:xfrm>
            <a:off x="9032438" y="412873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65%</a:t>
            </a:r>
            <a:endParaRPr lang="en-US" sz="1750" dirty="0"/>
          </a:p>
        </p:txBody>
      </p:sp>
      <p:sp>
        <p:nvSpPr>
          <p:cNvPr id="16" name="Text 13"/>
          <p:cNvSpPr/>
          <p:nvPr/>
        </p:nvSpPr>
        <p:spPr>
          <a:xfrm>
            <a:off x="11545610" y="41287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35%</a:t>
            </a:r>
            <a:endParaRPr lang="en-US" sz="1750" dirty="0"/>
          </a:p>
        </p:txBody>
      </p:sp>
      <p:sp>
        <p:nvSpPr>
          <p:cNvPr id="17" name="Shape 14"/>
          <p:cNvSpPr/>
          <p:nvPr/>
        </p:nvSpPr>
        <p:spPr>
          <a:xfrm>
            <a:off x="6287810" y="4635341"/>
            <a:ext cx="7540347" cy="650319"/>
          </a:xfrm>
          <a:prstGeom prst="rect">
            <a:avLst/>
          </a:prstGeom>
          <a:solidFill>
            <a:srgbClr val="000000">
              <a:alpha val="4000"/>
            </a:srgbClr>
          </a:solidFill>
          <a:ln/>
        </p:spPr>
      </p:sp>
      <p:sp>
        <p:nvSpPr>
          <p:cNvPr id="18" name="Text 15"/>
          <p:cNvSpPr/>
          <p:nvPr/>
        </p:nvSpPr>
        <p:spPr>
          <a:xfrm>
            <a:off x="6515457" y="477905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Vodafone</a:t>
            </a:r>
            <a:endParaRPr lang="en-US" sz="1750" dirty="0"/>
          </a:p>
        </p:txBody>
      </p:sp>
      <p:sp>
        <p:nvSpPr>
          <p:cNvPr id="19" name="Text 16"/>
          <p:cNvSpPr/>
          <p:nvPr/>
        </p:nvSpPr>
        <p:spPr>
          <a:xfrm>
            <a:off x="9032438" y="477905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60%</a:t>
            </a:r>
            <a:endParaRPr lang="en-US" sz="1750" dirty="0"/>
          </a:p>
        </p:txBody>
      </p:sp>
      <p:sp>
        <p:nvSpPr>
          <p:cNvPr id="20" name="Text 17"/>
          <p:cNvSpPr/>
          <p:nvPr/>
        </p:nvSpPr>
        <p:spPr>
          <a:xfrm>
            <a:off x="11545610" y="477905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40%</a:t>
            </a:r>
            <a:endParaRPr lang="en-US" sz="1750" dirty="0"/>
          </a:p>
        </p:txBody>
      </p:sp>
      <p:sp>
        <p:nvSpPr>
          <p:cNvPr id="21" name="Text 18"/>
          <p:cNvSpPr/>
          <p:nvPr/>
        </p:nvSpPr>
        <p:spPr>
          <a:xfrm>
            <a:off x="6280190" y="554843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Telecom companies have high up-front capital outlays for infrastructure, which constitutes a significant portion of their fixed costs. Variable costs, such as customer service, marketing, and sales, fluctuate based on usage and demand.</a:t>
            </a:r>
            <a:endParaRPr lang="en-US" sz="1750" dirty="0"/>
          </a:p>
        </p:txBody>
      </p:sp>
      <p:pic>
        <p:nvPicPr>
          <p:cNvPr id="22" name="Picture 21">
            <a:extLst>
              <a:ext uri="{FF2B5EF4-FFF2-40B4-BE49-F238E27FC236}">
                <a16:creationId xmlns:a16="http://schemas.microsoft.com/office/drawing/2014/main" id="{9C32F16E-0153-E886-CACC-E474DCC9D0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79074"/>
            <a:ext cx="6108851" cy="4680663"/>
          </a:xfrm>
          <a:prstGeom prst="rect">
            <a:avLst/>
          </a:prstGeom>
          <a:noFill/>
          <a:ln>
            <a:noFill/>
          </a:ln>
        </p:spPr>
      </p:pic>
      <p:pic>
        <p:nvPicPr>
          <p:cNvPr id="23" name="Picture 22">
            <a:extLst>
              <a:ext uri="{FF2B5EF4-FFF2-40B4-BE49-F238E27FC236}">
                <a16:creationId xmlns:a16="http://schemas.microsoft.com/office/drawing/2014/main" id="{04AD49E5-6725-724D-DF63-A246BA3205B1}"/>
              </a:ext>
            </a:extLst>
          </p:cNvPr>
          <p:cNvPicPr>
            <a:picLocks noChangeAspect="1"/>
          </p:cNvPicPr>
          <p:nvPr/>
        </p:nvPicPr>
        <p:blipFill>
          <a:blip r:embed="rId4"/>
          <a:stretch>
            <a:fillRect/>
          </a:stretch>
        </p:blipFill>
        <p:spPr>
          <a:xfrm>
            <a:off x="11038974" y="7563144"/>
            <a:ext cx="3591426" cy="609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58758" y="606862"/>
            <a:ext cx="7599283" cy="1448276"/>
          </a:xfrm>
          <a:prstGeom prst="rect">
            <a:avLst/>
          </a:prstGeom>
          <a:noFill/>
          <a:ln/>
        </p:spPr>
        <p:txBody>
          <a:bodyPr wrap="square" lIns="0" tIns="0" rIns="0" bIns="0" rtlCol="0" anchor="t"/>
          <a:lstStyle/>
          <a:p>
            <a:pPr marL="0" indent="0">
              <a:lnSpc>
                <a:spcPts val="5700"/>
              </a:lnSpc>
              <a:buNone/>
            </a:pPr>
            <a:r>
              <a:rPr lang="en-US" sz="4550" b="1" dirty="0">
                <a:solidFill>
                  <a:srgbClr val="000000"/>
                </a:solidFill>
                <a:latin typeface="Petrona Bold" pitchFamily="34" charset="0"/>
                <a:ea typeface="Petrona Bold" pitchFamily="34" charset="-122"/>
                <a:cs typeface="Petrona Bold" pitchFamily="34" charset="-120"/>
              </a:rPr>
              <a:t>Operational Expenditures (OPEX)</a:t>
            </a:r>
            <a:endParaRPr lang="en-US" sz="4550" dirty="0"/>
          </a:p>
        </p:txBody>
      </p:sp>
      <p:sp>
        <p:nvSpPr>
          <p:cNvPr id="4" name="Shape 1"/>
          <p:cNvSpPr/>
          <p:nvPr/>
        </p:nvSpPr>
        <p:spPr>
          <a:xfrm>
            <a:off x="6258758" y="2634377"/>
            <a:ext cx="496491" cy="496491"/>
          </a:xfrm>
          <a:prstGeom prst="roundRect">
            <a:avLst>
              <a:gd name="adj" fmla="val 18670"/>
            </a:avLst>
          </a:prstGeom>
          <a:solidFill>
            <a:srgbClr val="CCEEFF"/>
          </a:solidFill>
          <a:ln w="7620">
            <a:solidFill>
              <a:srgbClr val="B2D4E5"/>
            </a:solidFill>
            <a:prstDash val="solid"/>
          </a:ln>
        </p:spPr>
      </p:sp>
      <p:sp>
        <p:nvSpPr>
          <p:cNvPr id="5" name="Text 2"/>
          <p:cNvSpPr/>
          <p:nvPr/>
        </p:nvSpPr>
        <p:spPr>
          <a:xfrm>
            <a:off x="6432590" y="2708791"/>
            <a:ext cx="148828" cy="34754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1</a:t>
            </a:r>
            <a:endParaRPr lang="en-US" sz="2700" dirty="0"/>
          </a:p>
        </p:txBody>
      </p:sp>
      <p:sp>
        <p:nvSpPr>
          <p:cNvPr id="6" name="Text 3"/>
          <p:cNvSpPr/>
          <p:nvPr/>
        </p:nvSpPr>
        <p:spPr>
          <a:xfrm>
            <a:off x="6975872" y="2634377"/>
            <a:ext cx="2896553" cy="362069"/>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Jio</a:t>
            </a:r>
            <a:endParaRPr lang="en-US" sz="2250" dirty="0"/>
          </a:p>
        </p:txBody>
      </p:sp>
      <p:sp>
        <p:nvSpPr>
          <p:cNvPr id="7" name="Text 4"/>
          <p:cNvSpPr/>
          <p:nvPr/>
        </p:nvSpPr>
        <p:spPr>
          <a:xfrm>
            <a:off x="6975872" y="3128843"/>
            <a:ext cx="2972276" cy="2118836"/>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Jio has an OPEX of nearly $2 billion, indicating significant investment in maintaining and expanding its network and operations, including R&amp;D.</a:t>
            </a:r>
            <a:endParaRPr lang="en-US" sz="1700" dirty="0"/>
          </a:p>
        </p:txBody>
      </p:sp>
      <p:sp>
        <p:nvSpPr>
          <p:cNvPr id="8" name="Shape 5"/>
          <p:cNvSpPr/>
          <p:nvPr/>
        </p:nvSpPr>
        <p:spPr>
          <a:xfrm>
            <a:off x="10168771" y="2634377"/>
            <a:ext cx="496491" cy="496491"/>
          </a:xfrm>
          <a:prstGeom prst="roundRect">
            <a:avLst>
              <a:gd name="adj" fmla="val 18670"/>
            </a:avLst>
          </a:prstGeom>
          <a:solidFill>
            <a:srgbClr val="CCEEFF"/>
          </a:solidFill>
          <a:ln w="7620">
            <a:solidFill>
              <a:srgbClr val="B2D4E5"/>
            </a:solidFill>
            <a:prstDash val="solid"/>
          </a:ln>
        </p:spPr>
      </p:sp>
      <p:sp>
        <p:nvSpPr>
          <p:cNvPr id="9" name="Text 6"/>
          <p:cNvSpPr/>
          <p:nvPr/>
        </p:nvSpPr>
        <p:spPr>
          <a:xfrm>
            <a:off x="10318433" y="2708791"/>
            <a:ext cx="197168" cy="34754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2</a:t>
            </a:r>
            <a:endParaRPr lang="en-US" sz="2700" dirty="0"/>
          </a:p>
        </p:txBody>
      </p:sp>
      <p:sp>
        <p:nvSpPr>
          <p:cNvPr id="10" name="Text 7"/>
          <p:cNvSpPr/>
          <p:nvPr/>
        </p:nvSpPr>
        <p:spPr>
          <a:xfrm>
            <a:off x="10885884" y="2634377"/>
            <a:ext cx="2896553" cy="362069"/>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Airtel</a:t>
            </a:r>
            <a:endParaRPr lang="en-US" sz="2250" dirty="0"/>
          </a:p>
        </p:txBody>
      </p:sp>
      <p:sp>
        <p:nvSpPr>
          <p:cNvPr id="11" name="Text 8"/>
          <p:cNvSpPr/>
          <p:nvPr/>
        </p:nvSpPr>
        <p:spPr>
          <a:xfrm>
            <a:off x="10885884" y="3128843"/>
            <a:ext cx="2972276" cy="2471976"/>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Airtel's OPEX is slightly lower than Jio's, at approximately $1.8 billion, but still substantial. It also invests heavily in operations to maintain its competitiveness.</a:t>
            </a:r>
            <a:endParaRPr lang="en-US" sz="1700" dirty="0"/>
          </a:p>
        </p:txBody>
      </p:sp>
      <p:sp>
        <p:nvSpPr>
          <p:cNvPr id="12" name="Shape 9"/>
          <p:cNvSpPr/>
          <p:nvPr/>
        </p:nvSpPr>
        <p:spPr>
          <a:xfrm>
            <a:off x="6258758" y="6069687"/>
            <a:ext cx="496491" cy="496491"/>
          </a:xfrm>
          <a:prstGeom prst="roundRect">
            <a:avLst>
              <a:gd name="adj" fmla="val 18670"/>
            </a:avLst>
          </a:prstGeom>
          <a:solidFill>
            <a:srgbClr val="CCEEFF"/>
          </a:solidFill>
          <a:ln w="7620">
            <a:solidFill>
              <a:srgbClr val="B2D4E5"/>
            </a:solidFill>
            <a:prstDash val="solid"/>
          </a:ln>
        </p:spPr>
      </p:sp>
      <p:sp>
        <p:nvSpPr>
          <p:cNvPr id="13" name="Text 10"/>
          <p:cNvSpPr/>
          <p:nvPr/>
        </p:nvSpPr>
        <p:spPr>
          <a:xfrm>
            <a:off x="6408539" y="6144101"/>
            <a:ext cx="196810" cy="347543"/>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Petrona Bold" pitchFamily="34" charset="0"/>
                <a:ea typeface="Petrona Bold" pitchFamily="34" charset="-122"/>
                <a:cs typeface="Petrona Bold" pitchFamily="34" charset="-120"/>
              </a:rPr>
              <a:t>3</a:t>
            </a:r>
            <a:endParaRPr lang="en-US" sz="2700" dirty="0"/>
          </a:p>
        </p:txBody>
      </p:sp>
      <p:sp>
        <p:nvSpPr>
          <p:cNvPr id="14" name="Text 11"/>
          <p:cNvSpPr/>
          <p:nvPr/>
        </p:nvSpPr>
        <p:spPr>
          <a:xfrm>
            <a:off x="6975872" y="6069687"/>
            <a:ext cx="2896553" cy="362069"/>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Vodafone</a:t>
            </a:r>
            <a:endParaRPr lang="en-US" sz="2250" dirty="0"/>
          </a:p>
        </p:txBody>
      </p:sp>
      <p:sp>
        <p:nvSpPr>
          <p:cNvPr id="15" name="Text 12"/>
          <p:cNvSpPr/>
          <p:nvPr/>
        </p:nvSpPr>
        <p:spPr>
          <a:xfrm>
            <a:off x="6975872" y="6564154"/>
            <a:ext cx="6882170" cy="1059418"/>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Vodafone has the lowest operational expenditures of the three, at approximately $1.5 billion. This suggests that Vodafone may be more cost-constrained in its operations.</a:t>
            </a:r>
            <a:endParaRPr lang="en-US" sz="1700" dirty="0"/>
          </a:p>
        </p:txBody>
      </p:sp>
      <p:pic>
        <p:nvPicPr>
          <p:cNvPr id="16" name="Picture 15">
            <a:extLst>
              <a:ext uri="{FF2B5EF4-FFF2-40B4-BE49-F238E27FC236}">
                <a16:creationId xmlns:a16="http://schemas.microsoft.com/office/drawing/2014/main" id="{06B26F89-2B68-D8FD-CA36-015B766A7E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04" y="0"/>
            <a:ext cx="5809129" cy="8229600"/>
          </a:xfrm>
          <a:prstGeom prst="rect">
            <a:avLst/>
          </a:prstGeom>
          <a:noFill/>
          <a:ln>
            <a:noFill/>
          </a:ln>
        </p:spPr>
      </p:pic>
      <p:pic>
        <p:nvPicPr>
          <p:cNvPr id="17" name="Picture 16">
            <a:extLst>
              <a:ext uri="{FF2B5EF4-FFF2-40B4-BE49-F238E27FC236}">
                <a16:creationId xmlns:a16="http://schemas.microsoft.com/office/drawing/2014/main" id="{5EC38B9E-98FC-25C2-F3FC-ECEA449AB21D}"/>
              </a:ext>
            </a:extLst>
          </p:cNvPr>
          <p:cNvPicPr>
            <a:picLocks noChangeAspect="1"/>
          </p:cNvPicPr>
          <p:nvPr/>
        </p:nvPicPr>
        <p:blipFill>
          <a:blip r:embed="rId4"/>
          <a:stretch>
            <a:fillRect/>
          </a:stretch>
        </p:blipFill>
        <p:spPr>
          <a:xfrm>
            <a:off x="11038974" y="7619915"/>
            <a:ext cx="3591426" cy="609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31839"/>
            <a:ext cx="7861102"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Pricing Strategy Comparison</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Jio</a:t>
            </a:r>
            <a:endParaRPr lang="en-US" sz="2300" dirty="0"/>
          </a:p>
        </p:txBody>
      </p:sp>
      <p:sp>
        <p:nvSpPr>
          <p:cNvPr id="4" name="Text 2"/>
          <p:cNvSpPr/>
          <p:nvPr/>
        </p:nvSpPr>
        <p:spPr>
          <a:xfrm>
            <a:off x="793790"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 focuses on low-cost plans for the masses, hoping to attract a large customer base with its affordable pricing strategy.</a:t>
            </a:r>
            <a:endParaRPr lang="en-US" sz="1750" dirty="0"/>
          </a:p>
        </p:txBody>
      </p:sp>
      <p:sp>
        <p:nvSpPr>
          <p:cNvPr id="5" name="Text 3"/>
          <p:cNvSpPr/>
          <p:nvPr/>
        </p:nvSpPr>
        <p:spPr>
          <a:xfrm>
            <a:off x="5332928"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Airtel</a:t>
            </a:r>
            <a:endParaRPr lang="en-US" sz="2300" dirty="0"/>
          </a:p>
        </p:txBody>
      </p:sp>
      <p:sp>
        <p:nvSpPr>
          <p:cNvPr id="6" name="Text 4"/>
          <p:cNvSpPr/>
          <p:nvPr/>
        </p:nvSpPr>
        <p:spPr>
          <a:xfrm>
            <a:off x="5332928"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Airtel offers a mix of midrange and premium plans, catering to both price-sensitive and quality-minded consumers.</a:t>
            </a:r>
            <a:endParaRPr lang="en-US" sz="1750" dirty="0"/>
          </a:p>
        </p:txBody>
      </p:sp>
      <p:sp>
        <p:nvSpPr>
          <p:cNvPr id="7" name="Text 5"/>
          <p:cNvSpPr/>
          <p:nvPr/>
        </p:nvSpPr>
        <p:spPr>
          <a:xfrm>
            <a:off x="9872067"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Vodafone</a:t>
            </a:r>
            <a:endParaRPr lang="en-US" sz="2300" dirty="0"/>
          </a:p>
        </p:txBody>
      </p:sp>
      <p:sp>
        <p:nvSpPr>
          <p:cNvPr id="8" name="Text 6"/>
          <p:cNvSpPr/>
          <p:nvPr/>
        </p:nvSpPr>
        <p:spPr>
          <a:xfrm>
            <a:off x="9872067"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Vodafone tends towards cheaper packages to capture price-sensitive customers, struggling to compete in the premium sector.</a:t>
            </a:r>
            <a:endParaRPr lang="en-US" sz="1750" dirty="0"/>
          </a:p>
        </p:txBody>
      </p:sp>
      <p:pic>
        <p:nvPicPr>
          <p:cNvPr id="10" name="Picture 9">
            <a:extLst>
              <a:ext uri="{FF2B5EF4-FFF2-40B4-BE49-F238E27FC236}">
                <a16:creationId xmlns:a16="http://schemas.microsoft.com/office/drawing/2014/main" id="{AECF3CF7-068B-296D-FA73-2AF5D078F635}"/>
              </a:ext>
            </a:extLst>
          </p:cNvPr>
          <p:cNvPicPr>
            <a:picLocks noChangeAspect="1"/>
          </p:cNvPicPr>
          <p:nvPr/>
        </p:nvPicPr>
        <p:blipFill>
          <a:blip r:embed="rId3"/>
          <a:stretch>
            <a:fillRect/>
          </a:stretch>
        </p:blipFill>
        <p:spPr>
          <a:xfrm>
            <a:off x="11038974" y="7619915"/>
            <a:ext cx="3591426" cy="609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7314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Usage-Based Costs</a:t>
            </a:r>
            <a:endParaRPr lang="en-US" sz="4650" dirty="0"/>
          </a:p>
        </p:txBody>
      </p:sp>
      <p:sp>
        <p:nvSpPr>
          <p:cNvPr id="4" name="Shape 1"/>
          <p:cNvSpPr/>
          <p:nvPr/>
        </p:nvSpPr>
        <p:spPr>
          <a:xfrm>
            <a:off x="793790" y="2457569"/>
            <a:ext cx="7556421" cy="2692003"/>
          </a:xfrm>
          <a:prstGeom prst="roundRect">
            <a:avLst>
              <a:gd name="adj" fmla="val 3539"/>
            </a:avLst>
          </a:prstGeom>
          <a:noFill/>
          <a:ln w="7620">
            <a:solidFill>
              <a:srgbClr val="000000">
                <a:alpha val="8000"/>
              </a:srgbClr>
            </a:solidFill>
            <a:prstDash val="solid"/>
          </a:ln>
        </p:spPr>
      </p:sp>
      <p:sp>
        <p:nvSpPr>
          <p:cNvPr id="5" name="Shape 2"/>
          <p:cNvSpPr/>
          <p:nvPr/>
        </p:nvSpPr>
        <p:spPr>
          <a:xfrm>
            <a:off x="1081682" y="2474596"/>
            <a:ext cx="7541181" cy="650319"/>
          </a:xfrm>
          <a:prstGeom prst="rect">
            <a:avLst/>
          </a:prstGeom>
          <a:solidFill>
            <a:srgbClr val="FFFFFF">
              <a:alpha val="4000"/>
            </a:srgbClr>
          </a:solidFill>
          <a:ln/>
        </p:spPr>
      </p:sp>
      <p:sp>
        <p:nvSpPr>
          <p:cNvPr id="6" name="Text 3"/>
          <p:cNvSpPr/>
          <p:nvPr/>
        </p:nvSpPr>
        <p:spPr>
          <a:xfrm>
            <a:off x="1028462" y="2608898"/>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Usage Type</a:t>
            </a:r>
            <a:endParaRPr lang="en-US" sz="1750" dirty="0"/>
          </a:p>
        </p:txBody>
      </p:sp>
      <p:sp>
        <p:nvSpPr>
          <p:cNvPr id="7" name="Text 4"/>
          <p:cNvSpPr/>
          <p:nvPr/>
        </p:nvSpPr>
        <p:spPr>
          <a:xfrm>
            <a:off x="2917508" y="2608898"/>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a:t>
            </a:r>
            <a:endParaRPr lang="en-US" sz="1750" dirty="0"/>
          </a:p>
        </p:txBody>
      </p:sp>
      <p:sp>
        <p:nvSpPr>
          <p:cNvPr id="8" name="Text 5"/>
          <p:cNvSpPr/>
          <p:nvPr/>
        </p:nvSpPr>
        <p:spPr>
          <a:xfrm>
            <a:off x="4802743" y="2608898"/>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Airtel</a:t>
            </a:r>
            <a:endParaRPr lang="en-US" sz="1750" dirty="0"/>
          </a:p>
        </p:txBody>
      </p:sp>
      <p:sp>
        <p:nvSpPr>
          <p:cNvPr id="9" name="Text 6"/>
          <p:cNvSpPr/>
          <p:nvPr/>
        </p:nvSpPr>
        <p:spPr>
          <a:xfrm>
            <a:off x="6687979" y="2608898"/>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Vodafone</a:t>
            </a:r>
            <a:endParaRPr lang="en-US" sz="1750" dirty="0"/>
          </a:p>
        </p:txBody>
      </p:sp>
      <p:sp>
        <p:nvSpPr>
          <p:cNvPr id="10" name="Shape 7"/>
          <p:cNvSpPr/>
          <p:nvPr/>
        </p:nvSpPr>
        <p:spPr>
          <a:xfrm>
            <a:off x="801410" y="3115508"/>
            <a:ext cx="7541181" cy="1013222"/>
          </a:xfrm>
          <a:prstGeom prst="rect">
            <a:avLst/>
          </a:prstGeom>
          <a:solidFill>
            <a:srgbClr val="000000">
              <a:alpha val="4000"/>
            </a:srgbClr>
          </a:solidFill>
          <a:ln/>
        </p:spPr>
      </p:sp>
      <p:sp>
        <p:nvSpPr>
          <p:cNvPr id="11" name="Text 8"/>
          <p:cNvSpPr/>
          <p:nvPr/>
        </p:nvSpPr>
        <p:spPr>
          <a:xfrm>
            <a:off x="1028462" y="3259217"/>
            <a:ext cx="1427798"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Data (per GB)</a:t>
            </a:r>
            <a:endParaRPr lang="en-US" sz="1750" dirty="0"/>
          </a:p>
        </p:txBody>
      </p:sp>
      <p:sp>
        <p:nvSpPr>
          <p:cNvPr id="12" name="Text 9"/>
          <p:cNvSpPr/>
          <p:nvPr/>
        </p:nvSpPr>
        <p:spPr>
          <a:xfrm>
            <a:off x="2917508" y="3259217"/>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₹4</a:t>
            </a:r>
            <a:endParaRPr lang="en-US" sz="1750" dirty="0"/>
          </a:p>
        </p:txBody>
      </p:sp>
      <p:sp>
        <p:nvSpPr>
          <p:cNvPr id="13" name="Text 10"/>
          <p:cNvSpPr/>
          <p:nvPr/>
        </p:nvSpPr>
        <p:spPr>
          <a:xfrm>
            <a:off x="4802743" y="3259217"/>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₹4.5</a:t>
            </a:r>
            <a:endParaRPr lang="en-US" sz="1750" dirty="0"/>
          </a:p>
        </p:txBody>
      </p:sp>
      <p:sp>
        <p:nvSpPr>
          <p:cNvPr id="14" name="Text 11"/>
          <p:cNvSpPr/>
          <p:nvPr/>
        </p:nvSpPr>
        <p:spPr>
          <a:xfrm>
            <a:off x="6687979" y="3259217"/>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₹5</a:t>
            </a:r>
            <a:endParaRPr lang="en-US" sz="1750" dirty="0"/>
          </a:p>
        </p:txBody>
      </p:sp>
      <p:sp>
        <p:nvSpPr>
          <p:cNvPr id="15" name="Shape 12"/>
          <p:cNvSpPr/>
          <p:nvPr/>
        </p:nvSpPr>
        <p:spPr>
          <a:xfrm>
            <a:off x="801410" y="4128730"/>
            <a:ext cx="7541181" cy="1013222"/>
          </a:xfrm>
          <a:prstGeom prst="rect">
            <a:avLst/>
          </a:prstGeom>
          <a:solidFill>
            <a:srgbClr val="FFFFFF">
              <a:alpha val="4000"/>
            </a:srgbClr>
          </a:solidFill>
          <a:ln/>
        </p:spPr>
      </p:sp>
      <p:sp>
        <p:nvSpPr>
          <p:cNvPr id="16" name="Text 13"/>
          <p:cNvSpPr/>
          <p:nvPr/>
        </p:nvSpPr>
        <p:spPr>
          <a:xfrm>
            <a:off x="1028462" y="4272439"/>
            <a:ext cx="1427798"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Voice (per min)</a:t>
            </a:r>
            <a:endParaRPr lang="en-US" sz="1750" dirty="0"/>
          </a:p>
        </p:txBody>
      </p:sp>
      <p:sp>
        <p:nvSpPr>
          <p:cNvPr id="17" name="Text 14"/>
          <p:cNvSpPr/>
          <p:nvPr/>
        </p:nvSpPr>
        <p:spPr>
          <a:xfrm>
            <a:off x="2917508" y="4272439"/>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₹0.50</a:t>
            </a:r>
            <a:endParaRPr lang="en-US" sz="1750" dirty="0"/>
          </a:p>
        </p:txBody>
      </p:sp>
      <p:sp>
        <p:nvSpPr>
          <p:cNvPr id="18" name="Text 15"/>
          <p:cNvSpPr/>
          <p:nvPr/>
        </p:nvSpPr>
        <p:spPr>
          <a:xfrm>
            <a:off x="4802743" y="4272439"/>
            <a:ext cx="1423987"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₹0.60</a:t>
            </a:r>
            <a:endParaRPr lang="en-US" sz="1750" dirty="0"/>
          </a:p>
        </p:txBody>
      </p:sp>
      <p:sp>
        <p:nvSpPr>
          <p:cNvPr id="19" name="Text 16"/>
          <p:cNvSpPr/>
          <p:nvPr/>
        </p:nvSpPr>
        <p:spPr>
          <a:xfrm>
            <a:off x="6687979" y="4272439"/>
            <a:ext cx="1427798"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₹0.55</a:t>
            </a:r>
            <a:endParaRPr lang="en-US" sz="1750" dirty="0"/>
          </a:p>
        </p:txBody>
      </p:sp>
      <p:sp>
        <p:nvSpPr>
          <p:cNvPr id="20" name="Text 17"/>
          <p:cNvSpPr/>
          <p:nvPr/>
        </p:nvSpPr>
        <p:spPr>
          <a:xfrm>
            <a:off x="793790" y="540472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 has set the benchmark for affordable pricing, attracting cost-sensitive high-end data users. Airtel focuses on high-quality service at a slightly higher price, while Vodafone aims to carve out a niche with flexible features and unique offerings.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640" y="867489"/>
            <a:ext cx="7118390" cy="690563"/>
          </a:xfrm>
          <a:prstGeom prst="rect">
            <a:avLst/>
          </a:prstGeom>
          <a:noFill/>
          <a:ln/>
        </p:spPr>
        <p:txBody>
          <a:bodyPr wrap="none" lIns="0" tIns="0" rIns="0" bIns="0" rtlCol="0" anchor="t"/>
          <a:lstStyle/>
          <a:p>
            <a:pPr marL="0" indent="0">
              <a:lnSpc>
                <a:spcPts val="5400"/>
              </a:lnSpc>
              <a:buNone/>
            </a:pPr>
            <a:r>
              <a:rPr lang="en-US" sz="4350" b="1" dirty="0">
                <a:solidFill>
                  <a:srgbClr val="000000"/>
                </a:solidFill>
                <a:latin typeface="Petrona Bold" pitchFamily="34" charset="0"/>
                <a:ea typeface="Petrona Bold" pitchFamily="34" charset="-122"/>
                <a:cs typeface="Petrona Bold" pitchFamily="34" charset="-120"/>
              </a:rPr>
              <a:t>Cost Drivers and Innovation</a:t>
            </a:r>
            <a:endParaRPr lang="en-US" sz="4350" dirty="0"/>
          </a:p>
        </p:txBody>
      </p:sp>
      <p:pic>
        <p:nvPicPr>
          <p:cNvPr id="4" name="Image 1" descr="preencoded.png"/>
          <p:cNvPicPr>
            <a:picLocks noChangeAspect="1"/>
          </p:cNvPicPr>
          <p:nvPr/>
        </p:nvPicPr>
        <p:blipFill>
          <a:blip r:embed="rId4"/>
          <a:stretch>
            <a:fillRect/>
          </a:stretch>
        </p:blipFill>
        <p:spPr>
          <a:xfrm>
            <a:off x="736640" y="1873687"/>
            <a:ext cx="1052274" cy="1902381"/>
          </a:xfrm>
          <a:prstGeom prst="rect">
            <a:avLst/>
          </a:prstGeom>
        </p:spPr>
      </p:pic>
      <p:sp>
        <p:nvSpPr>
          <p:cNvPr id="5" name="Text 1"/>
          <p:cNvSpPr/>
          <p:nvPr/>
        </p:nvSpPr>
        <p:spPr>
          <a:xfrm>
            <a:off x="2104549" y="2084070"/>
            <a:ext cx="2762369"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Jio</a:t>
            </a:r>
            <a:endParaRPr lang="en-US" sz="2150" dirty="0"/>
          </a:p>
        </p:txBody>
      </p:sp>
      <p:sp>
        <p:nvSpPr>
          <p:cNvPr id="6" name="Text 2"/>
          <p:cNvSpPr/>
          <p:nvPr/>
        </p:nvSpPr>
        <p:spPr>
          <a:xfrm>
            <a:off x="2104549" y="2555558"/>
            <a:ext cx="6302812" cy="101012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Jio is heavily investing in 5G and AI-driven customer support, aiming to be a leading provider of high-speed connections and a customer-centric experience.</a:t>
            </a:r>
            <a:endParaRPr lang="en-US" sz="1650" dirty="0"/>
          </a:p>
        </p:txBody>
      </p:sp>
      <p:pic>
        <p:nvPicPr>
          <p:cNvPr id="7" name="Image 2" descr="preencoded.png"/>
          <p:cNvPicPr>
            <a:picLocks noChangeAspect="1"/>
          </p:cNvPicPr>
          <p:nvPr/>
        </p:nvPicPr>
        <p:blipFill>
          <a:blip r:embed="rId5"/>
          <a:stretch>
            <a:fillRect/>
          </a:stretch>
        </p:blipFill>
        <p:spPr>
          <a:xfrm>
            <a:off x="736640" y="3776067"/>
            <a:ext cx="1052274" cy="1902381"/>
          </a:xfrm>
          <a:prstGeom prst="rect">
            <a:avLst/>
          </a:prstGeom>
        </p:spPr>
      </p:pic>
      <p:sp>
        <p:nvSpPr>
          <p:cNvPr id="8" name="Text 3"/>
          <p:cNvSpPr/>
          <p:nvPr/>
        </p:nvSpPr>
        <p:spPr>
          <a:xfrm>
            <a:off x="2104549" y="3986451"/>
            <a:ext cx="2762369"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Airtel</a:t>
            </a:r>
            <a:endParaRPr lang="en-US" sz="2150" dirty="0"/>
          </a:p>
        </p:txBody>
      </p:sp>
      <p:sp>
        <p:nvSpPr>
          <p:cNvPr id="9" name="Text 4"/>
          <p:cNvSpPr/>
          <p:nvPr/>
        </p:nvSpPr>
        <p:spPr>
          <a:xfrm>
            <a:off x="2104549" y="4457938"/>
            <a:ext cx="6302812" cy="101012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Airtel is focusing on IoT and cloud solutions, providing developer resources and developing homeworking apps for businesses and consumers.</a:t>
            </a:r>
            <a:endParaRPr lang="en-US" sz="1650" dirty="0"/>
          </a:p>
        </p:txBody>
      </p:sp>
      <p:pic>
        <p:nvPicPr>
          <p:cNvPr id="10" name="Image 3" descr="preencoded.png"/>
          <p:cNvPicPr>
            <a:picLocks noChangeAspect="1"/>
          </p:cNvPicPr>
          <p:nvPr/>
        </p:nvPicPr>
        <p:blipFill>
          <a:blip r:embed="rId6"/>
          <a:stretch>
            <a:fillRect/>
          </a:stretch>
        </p:blipFill>
        <p:spPr>
          <a:xfrm>
            <a:off x="736640" y="5678448"/>
            <a:ext cx="1052274" cy="1683663"/>
          </a:xfrm>
          <a:prstGeom prst="rect">
            <a:avLst/>
          </a:prstGeom>
        </p:spPr>
      </p:pic>
      <p:sp>
        <p:nvSpPr>
          <p:cNvPr id="11" name="Text 5"/>
          <p:cNvSpPr/>
          <p:nvPr/>
        </p:nvSpPr>
        <p:spPr>
          <a:xfrm>
            <a:off x="2104549" y="5888831"/>
            <a:ext cx="2762369"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Vodafone</a:t>
            </a:r>
            <a:endParaRPr lang="en-US" sz="2150" dirty="0"/>
          </a:p>
        </p:txBody>
      </p:sp>
      <p:sp>
        <p:nvSpPr>
          <p:cNvPr id="12" name="Text 6"/>
          <p:cNvSpPr/>
          <p:nvPr/>
        </p:nvSpPr>
        <p:spPr>
          <a:xfrm>
            <a:off x="2104549" y="6360319"/>
            <a:ext cx="6302812" cy="67341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Vodafone is taking a more cautious approach, but its focus on establishing its rural network is a significant strategic move.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66758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Subscriber Base</a:t>
            </a:r>
            <a:endParaRPr lang="en-US" sz="4650" dirty="0"/>
          </a:p>
        </p:txBody>
      </p:sp>
      <p:sp>
        <p:nvSpPr>
          <p:cNvPr id="4" name="Shape 1"/>
          <p:cNvSpPr/>
          <p:nvPr/>
        </p:nvSpPr>
        <p:spPr>
          <a:xfrm>
            <a:off x="6280190" y="1752005"/>
            <a:ext cx="3664863" cy="3880247"/>
          </a:xfrm>
          <a:prstGeom prst="roundRect">
            <a:avLst>
              <a:gd name="adj" fmla="val 2599"/>
            </a:avLst>
          </a:prstGeom>
          <a:solidFill>
            <a:srgbClr val="CCEEFF"/>
          </a:solidFill>
          <a:ln w="7620">
            <a:solidFill>
              <a:srgbClr val="B2D4E5"/>
            </a:solidFill>
            <a:prstDash val="solid"/>
          </a:ln>
        </p:spPr>
      </p:sp>
      <p:sp>
        <p:nvSpPr>
          <p:cNvPr id="5" name="Text 2"/>
          <p:cNvSpPr/>
          <p:nvPr/>
        </p:nvSpPr>
        <p:spPr>
          <a:xfrm>
            <a:off x="6514624" y="198643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Jio</a:t>
            </a:r>
            <a:endParaRPr lang="en-US" sz="2300" dirty="0"/>
          </a:p>
        </p:txBody>
      </p:sp>
      <p:sp>
        <p:nvSpPr>
          <p:cNvPr id="6" name="Text 3"/>
          <p:cNvSpPr/>
          <p:nvPr/>
        </p:nvSpPr>
        <p:spPr>
          <a:xfrm>
            <a:off x="6514624" y="2494598"/>
            <a:ext cx="3195995" cy="290322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 has over 450 million subscribers, significantly larger than its competitors. It is leveraging its large subscriber base to expand its internet services with a package of data and video on demand.</a:t>
            </a:r>
            <a:endParaRPr lang="en-US" sz="1750" dirty="0"/>
          </a:p>
        </p:txBody>
      </p:sp>
      <p:sp>
        <p:nvSpPr>
          <p:cNvPr id="7" name="Shape 4"/>
          <p:cNvSpPr/>
          <p:nvPr/>
        </p:nvSpPr>
        <p:spPr>
          <a:xfrm>
            <a:off x="10171867" y="1752005"/>
            <a:ext cx="3664863" cy="3880247"/>
          </a:xfrm>
          <a:prstGeom prst="roundRect">
            <a:avLst>
              <a:gd name="adj" fmla="val 2599"/>
            </a:avLst>
          </a:prstGeom>
          <a:solidFill>
            <a:srgbClr val="CCEEFF"/>
          </a:solidFill>
          <a:ln w="7620">
            <a:solidFill>
              <a:srgbClr val="B2D4E5"/>
            </a:solidFill>
            <a:prstDash val="solid"/>
          </a:ln>
        </p:spPr>
      </p:sp>
      <p:sp>
        <p:nvSpPr>
          <p:cNvPr id="8" name="Text 5"/>
          <p:cNvSpPr/>
          <p:nvPr/>
        </p:nvSpPr>
        <p:spPr>
          <a:xfrm>
            <a:off x="10406301" y="198643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Airtel</a:t>
            </a:r>
            <a:endParaRPr lang="en-US" sz="2300" dirty="0"/>
          </a:p>
        </p:txBody>
      </p:sp>
      <p:sp>
        <p:nvSpPr>
          <p:cNvPr id="9" name="Text 6"/>
          <p:cNvSpPr/>
          <p:nvPr/>
        </p:nvSpPr>
        <p:spPr>
          <a:xfrm>
            <a:off x="10406301" y="2494598"/>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Airtel has around 350 million subscribers, making it the second largest telecom provider in India.</a:t>
            </a:r>
            <a:endParaRPr lang="en-US" sz="1750" dirty="0"/>
          </a:p>
        </p:txBody>
      </p:sp>
      <p:sp>
        <p:nvSpPr>
          <p:cNvPr id="10" name="Shape 7"/>
          <p:cNvSpPr/>
          <p:nvPr/>
        </p:nvSpPr>
        <p:spPr>
          <a:xfrm>
            <a:off x="6280190" y="5859066"/>
            <a:ext cx="7556421" cy="1702832"/>
          </a:xfrm>
          <a:prstGeom prst="roundRect">
            <a:avLst>
              <a:gd name="adj" fmla="val 5595"/>
            </a:avLst>
          </a:prstGeom>
          <a:solidFill>
            <a:srgbClr val="CCEEFF"/>
          </a:solidFill>
          <a:ln w="7620">
            <a:solidFill>
              <a:srgbClr val="B2D4E5"/>
            </a:solidFill>
            <a:prstDash val="solid"/>
          </a:ln>
        </p:spPr>
      </p:sp>
      <p:sp>
        <p:nvSpPr>
          <p:cNvPr id="11" name="Text 8"/>
          <p:cNvSpPr/>
          <p:nvPr/>
        </p:nvSpPr>
        <p:spPr>
          <a:xfrm>
            <a:off x="6514624" y="6093500"/>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Vodafone</a:t>
            </a:r>
            <a:endParaRPr lang="en-US" sz="2300" dirty="0"/>
          </a:p>
        </p:txBody>
      </p:sp>
      <p:sp>
        <p:nvSpPr>
          <p:cNvPr id="12" name="Text 9"/>
          <p:cNvSpPr/>
          <p:nvPr/>
        </p:nvSpPr>
        <p:spPr>
          <a:xfrm>
            <a:off x="6514624" y="6601658"/>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Vodafone has around 250 million subscribers, the smallest subscriber base among the three companies.</a:t>
            </a:r>
            <a:endParaRPr lang="en-US" sz="1750" dirty="0"/>
          </a:p>
        </p:txBody>
      </p:sp>
      <p:pic>
        <p:nvPicPr>
          <p:cNvPr id="13" name="Picture 12">
            <a:extLst>
              <a:ext uri="{FF2B5EF4-FFF2-40B4-BE49-F238E27FC236}">
                <a16:creationId xmlns:a16="http://schemas.microsoft.com/office/drawing/2014/main" id="{9AB6DAC5-D9AC-675D-E373-77DBC1A995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37" y="96819"/>
            <a:ext cx="5697908" cy="8132781"/>
          </a:xfrm>
          <a:prstGeom prst="rect">
            <a:avLst/>
          </a:prstGeom>
          <a:noFill/>
          <a:ln>
            <a:noFill/>
          </a:ln>
        </p:spPr>
      </p:pic>
      <p:pic>
        <p:nvPicPr>
          <p:cNvPr id="14" name="Picture 13">
            <a:extLst>
              <a:ext uri="{FF2B5EF4-FFF2-40B4-BE49-F238E27FC236}">
                <a16:creationId xmlns:a16="http://schemas.microsoft.com/office/drawing/2014/main" id="{B583209B-DB79-725C-3C1B-4E20B9797518}"/>
              </a:ext>
            </a:extLst>
          </p:cNvPr>
          <p:cNvPicPr>
            <a:picLocks noChangeAspect="1"/>
          </p:cNvPicPr>
          <p:nvPr/>
        </p:nvPicPr>
        <p:blipFill>
          <a:blip r:embed="rId4"/>
          <a:stretch>
            <a:fillRect/>
          </a:stretch>
        </p:blipFill>
        <p:spPr>
          <a:xfrm>
            <a:off x="11038974" y="7691183"/>
            <a:ext cx="3591426" cy="5384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7369"/>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Regulatory and Compliance Costs</a:t>
            </a:r>
            <a:endParaRPr lang="en-US" sz="4650" dirty="0"/>
          </a:p>
        </p:txBody>
      </p:sp>
      <p:sp>
        <p:nvSpPr>
          <p:cNvPr id="4" name="Shape 1"/>
          <p:cNvSpPr/>
          <p:nvPr/>
        </p:nvSpPr>
        <p:spPr>
          <a:xfrm>
            <a:off x="793790" y="2686050"/>
            <a:ext cx="7556421" cy="3342322"/>
          </a:xfrm>
          <a:prstGeom prst="roundRect">
            <a:avLst>
              <a:gd name="adj" fmla="val 2850"/>
            </a:avLst>
          </a:prstGeom>
          <a:noFill/>
          <a:ln w="7620">
            <a:solidFill>
              <a:srgbClr val="000000">
                <a:alpha val="8000"/>
              </a:srgbClr>
            </a:solidFill>
            <a:prstDash val="solid"/>
          </a:ln>
        </p:spPr>
      </p:sp>
      <p:sp>
        <p:nvSpPr>
          <p:cNvPr id="5" name="Shape 2"/>
          <p:cNvSpPr/>
          <p:nvPr/>
        </p:nvSpPr>
        <p:spPr>
          <a:xfrm>
            <a:off x="801410" y="2693670"/>
            <a:ext cx="7540347" cy="1376124"/>
          </a:xfrm>
          <a:prstGeom prst="rect">
            <a:avLst/>
          </a:prstGeom>
          <a:solidFill>
            <a:srgbClr val="FFFFFF">
              <a:alpha val="4000"/>
            </a:srgbClr>
          </a:solidFill>
          <a:ln/>
        </p:spPr>
      </p:sp>
      <p:sp>
        <p:nvSpPr>
          <p:cNvPr id="6" name="Text 3"/>
          <p:cNvSpPr/>
          <p:nvPr/>
        </p:nvSpPr>
        <p:spPr>
          <a:xfrm>
            <a:off x="1029057" y="283737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Company</a:t>
            </a:r>
            <a:endParaRPr lang="en-US" sz="1750" dirty="0"/>
          </a:p>
        </p:txBody>
      </p:sp>
      <p:sp>
        <p:nvSpPr>
          <p:cNvPr id="7" name="Text 4"/>
          <p:cNvSpPr/>
          <p:nvPr/>
        </p:nvSpPr>
        <p:spPr>
          <a:xfrm>
            <a:off x="3546038" y="2837378"/>
            <a:ext cx="2051923"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License and Spectrum Fees (in billions)</a:t>
            </a:r>
            <a:endParaRPr lang="en-US" sz="1750" dirty="0"/>
          </a:p>
        </p:txBody>
      </p:sp>
      <p:sp>
        <p:nvSpPr>
          <p:cNvPr id="8" name="Text 5"/>
          <p:cNvSpPr/>
          <p:nvPr/>
        </p:nvSpPr>
        <p:spPr>
          <a:xfrm>
            <a:off x="6059210" y="283737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Compliance Costs</a:t>
            </a:r>
            <a:endParaRPr lang="en-US" sz="1750" dirty="0"/>
          </a:p>
        </p:txBody>
      </p:sp>
      <p:sp>
        <p:nvSpPr>
          <p:cNvPr id="9" name="Shape 6"/>
          <p:cNvSpPr/>
          <p:nvPr/>
        </p:nvSpPr>
        <p:spPr>
          <a:xfrm>
            <a:off x="801410" y="4069794"/>
            <a:ext cx="7540347" cy="650319"/>
          </a:xfrm>
          <a:prstGeom prst="rect">
            <a:avLst/>
          </a:prstGeom>
          <a:solidFill>
            <a:srgbClr val="000000">
              <a:alpha val="4000"/>
            </a:srgbClr>
          </a:solidFill>
          <a:ln/>
        </p:spPr>
      </p:sp>
      <p:sp>
        <p:nvSpPr>
          <p:cNvPr id="10" name="Text 7"/>
          <p:cNvSpPr/>
          <p:nvPr/>
        </p:nvSpPr>
        <p:spPr>
          <a:xfrm>
            <a:off x="1029057" y="421350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Jio</a:t>
            </a:r>
            <a:endParaRPr lang="en-US" sz="1750" dirty="0"/>
          </a:p>
        </p:txBody>
      </p:sp>
      <p:sp>
        <p:nvSpPr>
          <p:cNvPr id="11" name="Text 8"/>
          <p:cNvSpPr/>
          <p:nvPr/>
        </p:nvSpPr>
        <p:spPr>
          <a:xfrm>
            <a:off x="3546038" y="4213503"/>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$1 billion</a:t>
            </a:r>
            <a:endParaRPr lang="en-US" sz="1750" dirty="0"/>
          </a:p>
        </p:txBody>
      </p:sp>
      <p:sp>
        <p:nvSpPr>
          <p:cNvPr id="12" name="Text 9"/>
          <p:cNvSpPr/>
          <p:nvPr/>
        </p:nvSpPr>
        <p:spPr>
          <a:xfrm>
            <a:off x="6059210" y="421350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High</a:t>
            </a:r>
            <a:endParaRPr lang="en-US" sz="1750" dirty="0"/>
          </a:p>
        </p:txBody>
      </p:sp>
      <p:sp>
        <p:nvSpPr>
          <p:cNvPr id="13" name="Shape 10"/>
          <p:cNvSpPr/>
          <p:nvPr/>
        </p:nvSpPr>
        <p:spPr>
          <a:xfrm>
            <a:off x="801410" y="4720114"/>
            <a:ext cx="7540347" cy="650319"/>
          </a:xfrm>
          <a:prstGeom prst="rect">
            <a:avLst/>
          </a:prstGeom>
          <a:solidFill>
            <a:srgbClr val="FFFFFF">
              <a:alpha val="4000"/>
            </a:srgbClr>
          </a:solidFill>
          <a:ln/>
        </p:spPr>
      </p:sp>
      <p:sp>
        <p:nvSpPr>
          <p:cNvPr id="14" name="Text 11"/>
          <p:cNvSpPr/>
          <p:nvPr/>
        </p:nvSpPr>
        <p:spPr>
          <a:xfrm>
            <a:off x="1029057" y="486382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Airtel</a:t>
            </a:r>
            <a:endParaRPr lang="en-US" sz="1750" dirty="0"/>
          </a:p>
        </p:txBody>
      </p:sp>
      <p:sp>
        <p:nvSpPr>
          <p:cNvPr id="15" name="Text 12"/>
          <p:cNvSpPr/>
          <p:nvPr/>
        </p:nvSpPr>
        <p:spPr>
          <a:xfrm>
            <a:off x="3546038" y="4863822"/>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$0.9 billion</a:t>
            </a:r>
            <a:endParaRPr lang="en-US" sz="1750" dirty="0"/>
          </a:p>
        </p:txBody>
      </p:sp>
      <p:sp>
        <p:nvSpPr>
          <p:cNvPr id="16" name="Text 13"/>
          <p:cNvSpPr/>
          <p:nvPr/>
        </p:nvSpPr>
        <p:spPr>
          <a:xfrm>
            <a:off x="6059210" y="486382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Medium</a:t>
            </a:r>
            <a:endParaRPr lang="en-US" sz="1750" dirty="0"/>
          </a:p>
        </p:txBody>
      </p:sp>
      <p:sp>
        <p:nvSpPr>
          <p:cNvPr id="17" name="Shape 14"/>
          <p:cNvSpPr/>
          <p:nvPr/>
        </p:nvSpPr>
        <p:spPr>
          <a:xfrm>
            <a:off x="801410" y="5370433"/>
            <a:ext cx="7540347" cy="650319"/>
          </a:xfrm>
          <a:prstGeom prst="rect">
            <a:avLst/>
          </a:prstGeom>
          <a:solidFill>
            <a:srgbClr val="000000">
              <a:alpha val="4000"/>
            </a:srgbClr>
          </a:solidFill>
          <a:ln/>
        </p:spPr>
      </p:sp>
      <p:sp>
        <p:nvSpPr>
          <p:cNvPr id="18" name="Text 15"/>
          <p:cNvSpPr/>
          <p:nvPr/>
        </p:nvSpPr>
        <p:spPr>
          <a:xfrm>
            <a:off x="1029057" y="551414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Vodafone</a:t>
            </a:r>
            <a:endParaRPr lang="en-US" sz="1750" dirty="0"/>
          </a:p>
        </p:txBody>
      </p:sp>
      <p:sp>
        <p:nvSpPr>
          <p:cNvPr id="19" name="Text 16"/>
          <p:cNvSpPr/>
          <p:nvPr/>
        </p:nvSpPr>
        <p:spPr>
          <a:xfrm>
            <a:off x="3546038" y="5514142"/>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$0.6 billion</a:t>
            </a:r>
            <a:endParaRPr lang="en-US" sz="1750" dirty="0"/>
          </a:p>
        </p:txBody>
      </p:sp>
      <p:sp>
        <p:nvSpPr>
          <p:cNvPr id="20" name="Text 17"/>
          <p:cNvSpPr/>
          <p:nvPr/>
        </p:nvSpPr>
        <p:spPr>
          <a:xfrm>
            <a:off x="6059210" y="551414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Low</a:t>
            </a:r>
            <a:endParaRPr lang="en-US" sz="1750" dirty="0"/>
          </a:p>
        </p:txBody>
      </p:sp>
      <p:sp>
        <p:nvSpPr>
          <p:cNvPr id="21" name="Text 18"/>
          <p:cNvSpPr/>
          <p:nvPr/>
        </p:nvSpPr>
        <p:spPr>
          <a:xfrm>
            <a:off x="793790" y="628352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regulatory landscape is a major cost factor for telecom companies, with spectrum auctions, licensing fees, and data privacy laws all impacting their bottom line.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925</Words>
  <Application>Microsoft Office PowerPoint</Application>
  <PresentationFormat>Custom</PresentationFormat>
  <Paragraphs>97</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UTKARSH ANAND</cp:lastModifiedBy>
  <cp:revision>2</cp:revision>
  <dcterms:created xsi:type="dcterms:W3CDTF">2024-11-23T16:50:57Z</dcterms:created>
  <dcterms:modified xsi:type="dcterms:W3CDTF">2024-12-03T17:10:31Z</dcterms:modified>
</cp:coreProperties>
</file>